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406" r:id="rId3"/>
    <p:sldId id="374" r:id="rId4"/>
    <p:sldId id="373" r:id="rId5"/>
    <p:sldId id="362" r:id="rId6"/>
    <p:sldId id="363" r:id="rId7"/>
    <p:sldId id="390" r:id="rId8"/>
    <p:sldId id="380" r:id="rId9"/>
    <p:sldId id="365" r:id="rId10"/>
    <p:sldId id="383" r:id="rId11"/>
    <p:sldId id="384" r:id="rId12"/>
    <p:sldId id="386" r:id="rId13"/>
    <p:sldId id="389" r:id="rId14"/>
    <p:sldId id="393" r:id="rId15"/>
    <p:sldId id="385" r:id="rId16"/>
    <p:sldId id="387" r:id="rId17"/>
    <p:sldId id="391" r:id="rId18"/>
    <p:sldId id="369" r:id="rId19"/>
    <p:sldId id="382" r:id="rId20"/>
    <p:sldId id="394" r:id="rId21"/>
    <p:sldId id="395" r:id="rId22"/>
    <p:sldId id="397" r:id="rId23"/>
    <p:sldId id="361" r:id="rId24"/>
    <p:sldId id="379" r:id="rId25"/>
    <p:sldId id="401" r:id="rId26"/>
    <p:sldId id="388" r:id="rId27"/>
    <p:sldId id="370" r:id="rId28"/>
    <p:sldId id="376" r:id="rId29"/>
    <p:sldId id="377" r:id="rId30"/>
    <p:sldId id="378" r:id="rId31"/>
    <p:sldId id="402" r:id="rId32"/>
    <p:sldId id="400" r:id="rId33"/>
    <p:sldId id="366" r:id="rId34"/>
    <p:sldId id="367" r:id="rId35"/>
    <p:sldId id="399" r:id="rId36"/>
    <p:sldId id="405" r:id="rId37"/>
    <p:sldId id="398" r:id="rId38"/>
    <p:sldId id="404" r:id="rId39"/>
    <p:sldId id="403" r:id="rId40"/>
    <p:sldId id="396" r:id="rId41"/>
    <p:sldId id="368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406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405"/>
            <p14:sldId id="398"/>
            <p14:sldId id="404"/>
            <p14:sldId id="403"/>
            <p14:sldId id="396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2"/>
    <a:srgbClr val="FFD966"/>
    <a:srgbClr val="A9D18E"/>
    <a:srgbClr val="E6781E"/>
    <a:srgbClr val="FFD2A1"/>
    <a:srgbClr val="FF8631"/>
    <a:srgbClr val="54834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1930" autoAdjust="0"/>
  </p:normalViewPr>
  <p:slideViewPr>
    <p:cSldViewPr snapToGrid="0">
      <p:cViewPr varScale="1">
        <p:scale>
          <a:sx n="105" d="100"/>
          <a:sy n="105" d="100"/>
        </p:scale>
        <p:origin x="1152" y="13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5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0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r>
              <a:rPr lang="en-US" dirty="0"/>
              <a:t>https://cdn.pixabay.com/photo/2016/07/29/04/21/web-1550385_1280.png</a:t>
            </a:r>
          </a:p>
          <a:p>
            <a:r>
              <a:rPr lang="en-US" dirty="0"/>
              <a:t>https://www.kindpng.com/picc/m/149-1492977_clip-art-ramen-noodles-png-ramen-maruchan-transparent.png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customXml" Target="../ink/ink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5.jp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treknews.net/2017/03/28/star-trek-healthcar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john-andersen-7a72b555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dZYHRmYFeo" TargetMode="External"/><Relationship Id="rId3" Type="http://schemas.openxmlformats.org/officeDocument/2006/relationships/hyperlink" Target="https://github.com/intel/dffml" TargetMode="External"/><Relationship Id="rId7" Type="http://schemas.openxmlformats.org/officeDocument/2006/relationships/hyperlink" Target="https://github.com/hysnsec/awesome-threat-modell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ASP/threat-dragon" TargetMode="Externa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www.youtube.com/watch?v=D9puJiKKKS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johnlwhiteman/" TargetMode="Externa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artit-k.com/dev-basic-oop/blueprint/" TargetMode="Externa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36995" y="5702418"/>
              <a:ext cx="873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48FD0E4-C7A4-F066-709B-292850A6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7" y="1153818"/>
            <a:ext cx="5832612" cy="4356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18A510-2430-AF98-69B2-36A5A1C4051B}"/>
              </a:ext>
            </a:extLst>
          </p:cNvPr>
          <p:cNvSpPr txBox="1"/>
          <p:nvPr/>
        </p:nvSpPr>
        <p:spPr>
          <a:xfrm>
            <a:off x="2539628" y="4061315"/>
            <a:ext cx="332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Machine Readable (XML)(GPL)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Small Footprint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Complimentary,</a:t>
            </a:r>
            <a:r>
              <a:rPr lang="en-US" dirty="0">
                <a:highlight>
                  <a:srgbClr val="FFEEC2"/>
                </a:highlight>
              </a:rPr>
              <a:t> not dedicated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FFEEC2"/>
                </a:highlight>
              </a:rPr>
              <a:t>Mixed Content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A34D45C-246B-5F3F-5CB9-64D9A2835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56" y="1217986"/>
            <a:ext cx="7195354" cy="4995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7335222" y="1933901"/>
              <a:ext cx="2976480" cy="2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222" y="1897901"/>
                <a:ext cx="3048120" cy="1011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50CC1A62-3435-0DF9-4B4F-1F095B00C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991" y="1007693"/>
            <a:ext cx="10012018" cy="54072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412772" y="4250187"/>
            <a:ext cx="11366457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Most TM-specific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common, open TM 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have to build custom tools to talk to other components in the CI/CD pipeline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022" y="1945237"/>
            <a:ext cx="1495990" cy="1884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03508"/>
              <a:ext cx="9725040" cy="1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23994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04254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SQL, Mermaid, PlantUML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2149528" y="542757"/>
            <a:ext cx="7892945" cy="55769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Opinions Expressed In This Presentation Are Our Own And Not Necessarily Those Of Our Employer</a:t>
            </a:r>
          </a:p>
        </p:txBody>
      </p:sp>
    </p:spTree>
    <p:extLst>
      <p:ext uri="{BB962C8B-B14F-4D97-AF65-F5344CB8AC3E}">
        <p14:creationId xmlns:p14="http://schemas.microsoft.com/office/powerpoint/2010/main" val="118147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>
                <a:highlight>
                  <a:srgbClr val="FFEEC2"/>
                </a:highlight>
              </a:rPr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 Rendering,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5" y="1043798"/>
            <a:ext cx="7110667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CI/CD cmdline tool (</a:t>
            </a:r>
            <a:r>
              <a:rPr lang="en-US" i="1" dirty="0"/>
              <a:t>threagile</a:t>
            </a:r>
            <a:r>
              <a:rPr lang="en-US" dirty="0"/>
              <a:t>) (golang)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9830311" cy="5451236"/>
          </a:xfrm>
        </p:spPr>
        <p:txBody>
          <a:bodyPr wrap="square">
            <a:spAutoFit/>
          </a:bodyPr>
          <a:lstStyle/>
          <a:p>
            <a:r>
              <a:rPr lang="en-US" dirty="0"/>
              <a:t>With an open TM language, we can do the following: 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/>
              <a:t>ASL -&gt; </a:t>
            </a:r>
            <a:r>
              <a:rPr lang="en-US" dirty="0">
                <a:highlight>
                  <a:srgbClr val="A9D18E"/>
                </a:highlight>
              </a:rPr>
              <a:t>JSON</a:t>
            </a:r>
            <a:r>
              <a:rPr lang="en-US" dirty="0"/>
              <a:t>, Exports -&gt; </a:t>
            </a:r>
            <a:r>
              <a:rPr lang="en-US" dirty="0">
                <a:highlight>
                  <a:srgbClr val="FFEEC2"/>
                </a:highlight>
              </a:rPr>
              <a:t>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525662" y="881149"/>
            <a:ext cx="1824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JSON (GPL)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README.md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E2EAD-DE67-326F-5990-89A102D5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39" y="825993"/>
            <a:ext cx="5392517" cy="3319883"/>
          </a:xfrm>
        </p:spPr>
        <p:txBody>
          <a:bodyPr wrap="square">
            <a:spAutoFit/>
          </a:bodyPr>
          <a:lstStyle/>
          <a:p>
            <a:r>
              <a:rPr lang="en-US" dirty="0"/>
              <a:t>Simple markdown file with a special purpose in GitHub</a:t>
            </a:r>
          </a:p>
          <a:p>
            <a:endParaRPr lang="en-US" dirty="0"/>
          </a:p>
          <a:p>
            <a:r>
              <a:rPr lang="en-US" dirty="0"/>
              <a:t>Resides at the root of the repo directory - can always find it</a:t>
            </a:r>
          </a:p>
          <a:p>
            <a:endParaRPr lang="en-US" dirty="0"/>
          </a:p>
          <a:p>
            <a:r>
              <a:rPr lang="en-US" dirty="0"/>
              <a:t>HTML along with those```&lt;lang&gt;```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C2BC8A-B1AB-4F4C-A09E-EA064CFB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7" y="4396099"/>
            <a:ext cx="4504762" cy="19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14DFD-01F4-0EC9-C05A-AC72C2684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7" y="4264586"/>
            <a:ext cx="3334514" cy="2318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0FEBF-CF3C-F874-5763-BB575D1BE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575" y="54864"/>
            <a:ext cx="5367996" cy="66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CITATIONS.cff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97" y="1353312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THREATS.md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6FBAD-466D-A01E-A2E1-4E7B94A90C6B}"/>
              </a:ext>
            </a:extLst>
          </p:cNvPr>
          <p:cNvSpPr txBox="1"/>
          <p:nvPr/>
        </p:nvSpPr>
        <p:spPr>
          <a:xfrm>
            <a:off x="2229276" y="2514600"/>
            <a:ext cx="12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8E2D-09C7-1412-3B0A-6C6536CCC0DB}"/>
              </a:ext>
            </a:extLst>
          </p:cNvPr>
          <p:cNvSpPr txBox="1"/>
          <p:nvPr/>
        </p:nvSpPr>
        <p:spPr>
          <a:xfrm>
            <a:off x="8985013" y="2218944"/>
            <a:ext cx="1429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 </a:t>
            </a:r>
          </a:p>
          <a:p>
            <a:pPr algn="ctr"/>
            <a:r>
              <a:rPr lang="en-US" sz="2800" dirty="0">
                <a:solidFill>
                  <a:srgbClr val="E6781E"/>
                </a:solidFill>
              </a:rPr>
              <a:t>Overlays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B1C96-9746-816D-1B8E-EAF79358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84" y="1415308"/>
            <a:ext cx="6519232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to Keep It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930844"/>
            <a:ext cx="8694701" cy="4878515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050" dirty="0"/>
          </a:p>
          <a:p>
            <a:r>
              <a:rPr lang="en-US" dirty="0"/>
              <a:t>Passion for exploration and understanding </a:t>
            </a:r>
          </a:p>
          <a:p>
            <a:endParaRPr lang="en-US" sz="105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05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11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E3606-8745-1AD1-4A0A-0CFF6ACAA116}"/>
              </a:ext>
            </a:extLst>
          </p:cNvPr>
          <p:cNvSpPr txBox="1"/>
          <p:nvPr/>
        </p:nvSpPr>
        <p:spPr>
          <a:xfrm>
            <a:off x="3047172" y="618208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https://www.linkedin.com/in/john-andersen-7a72b555/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076860"/>
            <a:ext cx="9863794" cy="52572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Andersen, J. S. (2019). </a:t>
            </a:r>
            <a:r>
              <a:rPr lang="en-US" sz="2000" i="1" dirty="0"/>
              <a:t>Data Flow Facilitator for Machine Learning (DFFML).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https://github.com/intel/dffml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J.S. (2019). </a:t>
            </a:r>
            <a:r>
              <a:rPr lang="en-US" sz="2000" i="1" dirty="0"/>
              <a:t>BsidesPDX: Down the Dependency Rabbit Hole</a:t>
            </a:r>
            <a:r>
              <a:rPr lang="en-US" sz="2000" dirty="0"/>
              <a:t>. [Video]. YouTube. </a:t>
            </a:r>
            <a:r>
              <a:rPr lang="en-US" sz="2000" dirty="0">
                <a:hlinkClick r:id="rId4"/>
              </a:rPr>
              <a:t>https://www.youtube.com/watch?v=D9puJiKKKS8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 S. &amp; Whiteman, J. L. (2022). </a:t>
            </a:r>
            <a:r>
              <a:rPr lang="en-US" sz="2000" i="1" dirty="0"/>
              <a:t>Living Threat Models.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https://github.com/johnlwhiteman/living-threat-models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Goodwin, M. &amp; Gadsden, J. &amp; Reading, L. (2015). </a:t>
            </a:r>
            <a:r>
              <a:rPr lang="en-US" sz="2000" i="1" dirty="0"/>
              <a:t>OWASP Threat Dragon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https://github.com/OWASP/threat-dragon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Hysn Technologies. (2020). </a:t>
            </a:r>
            <a:r>
              <a:rPr lang="en-US" sz="2000" i="1" dirty="0"/>
              <a:t>Awesome Threat Modeling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Schneider, C. (2020). </a:t>
            </a:r>
            <a:r>
              <a:rPr lang="en-US" sz="2000" i="1" dirty="0"/>
              <a:t>Threagile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Whiteman, J. L. (2018). </a:t>
            </a:r>
            <a:r>
              <a:rPr lang="en-US" sz="2000" i="1" dirty="0"/>
              <a:t>BSidesPDX: SAST and the Bad Human Code Project</a:t>
            </a:r>
            <a:r>
              <a:rPr lang="en-US" sz="2000" dirty="0"/>
              <a:t>. [Video]. YouTube. </a:t>
            </a:r>
            <a:r>
              <a:rPr lang="en-US" sz="2000" dirty="0">
                <a:hlinkClick r:id="rId8"/>
              </a:rPr>
              <a:t>https://www.youtube.com/watch?v=7dZYHRmYFeo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975568"/>
            <a:ext cx="7638898" cy="4840299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24A8D-D810-880E-2CD3-006C82C8635D}"/>
              </a:ext>
            </a:extLst>
          </p:cNvPr>
          <p:cNvSpPr txBox="1"/>
          <p:nvPr/>
        </p:nvSpPr>
        <p:spPr>
          <a:xfrm>
            <a:off x="3540428" y="6100986"/>
            <a:ext cx="5111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5"/>
              </a:rPr>
              <a:t>https://www.linkedin.com/in/johnlwhiteman/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an 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69DE0D-9429-40E7-2E41-5970C867EC4E}"/>
              </a:ext>
            </a:extLst>
          </p:cNvPr>
          <p:cNvGrpSpPr/>
          <p:nvPr/>
        </p:nvGrpSpPr>
        <p:grpSpPr>
          <a:xfrm>
            <a:off x="10060958" y="3477431"/>
            <a:ext cx="1551665" cy="1227561"/>
            <a:chOff x="10060958" y="3477431"/>
            <a:chExt cx="1551665" cy="12275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7E5562-BDFE-81DA-0754-EB0F5D64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60958" y="3477431"/>
              <a:ext cx="1300566" cy="12105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8C6E1B-617B-25FB-699A-B519B5BB6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96903" y="4052276"/>
              <a:ext cx="615720" cy="65271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17B345-0953-3F69-7773-15AA4A29D998}"/>
              </a:ext>
            </a:extLst>
          </p:cNvPr>
          <p:cNvGrpSpPr/>
          <p:nvPr/>
        </p:nvGrpSpPr>
        <p:grpSpPr>
          <a:xfrm>
            <a:off x="10229539" y="4968615"/>
            <a:ext cx="1266706" cy="1811892"/>
            <a:chOff x="10186541" y="4907111"/>
            <a:chExt cx="1352701" cy="193489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C94D89-B389-23D7-5CFC-E723E971A724}"/>
                </a:ext>
              </a:extLst>
            </p:cNvPr>
            <p:cNvGrpSpPr/>
            <p:nvPr/>
          </p:nvGrpSpPr>
          <p:grpSpPr>
            <a:xfrm>
              <a:off x="10186541" y="4907111"/>
              <a:ext cx="1118222" cy="1838602"/>
              <a:chOff x="10186541" y="4907111"/>
              <a:chExt cx="1118222" cy="18386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1C89A58-A547-1181-88F8-19B8FFC97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04334" y="4907111"/>
                <a:ext cx="882636" cy="1838602"/>
              </a:xfrm>
              <a:prstGeom prst="rect">
                <a:avLst/>
              </a:prstGeom>
            </p:spPr>
          </p:pic>
          <p:sp>
            <p:nvSpPr>
              <p:cNvPr id="23" name="&quot;Not Allowed&quot; Symbol 22">
                <a:extLst>
                  <a:ext uri="{FF2B5EF4-FFF2-40B4-BE49-F238E27FC236}">
                    <a16:creationId xmlns:a16="http://schemas.microsoft.com/office/drawing/2014/main" id="{6283C84E-7708-C6EC-2AC6-72D86FC9A67E}"/>
                  </a:ext>
                </a:extLst>
              </p:cNvPr>
              <p:cNvSpPr/>
              <p:nvPr/>
            </p:nvSpPr>
            <p:spPr>
              <a:xfrm>
                <a:off x="10186541" y="5380262"/>
                <a:ext cx="1118222" cy="1068638"/>
              </a:xfrm>
              <a:prstGeom prst="noSmoking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AC27A3-8C14-A3FA-7D82-6499793B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941892" y="6208768"/>
              <a:ext cx="597350" cy="633242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F31C42E-59B6-1C1C-87D3-6E8D9C2355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6024" y="723556"/>
            <a:ext cx="5664512" cy="59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16103</TotalTime>
  <Words>2456</Words>
  <Application>Microsoft Office PowerPoint</Application>
  <PresentationFormat>Widescreen</PresentationFormat>
  <Paragraphs>401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README.md</vt:lpstr>
      <vt:lpstr>Overlays - CITATIONS.cff</vt:lpstr>
      <vt:lpstr>Overlays - THREATS.md</vt:lpstr>
      <vt:lpstr>Must Feed the TM to Keep It Alive</vt:lpstr>
      <vt:lpstr>DFFML 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284</cp:revision>
  <dcterms:created xsi:type="dcterms:W3CDTF">2021-08-18T04:30:54Z</dcterms:created>
  <dcterms:modified xsi:type="dcterms:W3CDTF">2022-06-11T16:52:08Z</dcterms:modified>
</cp:coreProperties>
</file>